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56" r:id="rId3"/>
    <p:sldId id="257" r:id="rId4"/>
    <p:sldId id="284" r:id="rId5"/>
    <p:sldId id="258" r:id="rId6"/>
    <p:sldId id="260" r:id="rId7"/>
    <p:sldId id="261" r:id="rId8"/>
    <p:sldId id="270" r:id="rId9"/>
    <p:sldId id="271" r:id="rId10"/>
    <p:sldId id="272" r:id="rId11"/>
    <p:sldId id="273" r:id="rId12"/>
    <p:sldId id="262" r:id="rId13"/>
    <p:sldId id="263" r:id="rId14"/>
    <p:sldId id="264" r:id="rId15"/>
    <p:sldId id="265" r:id="rId16"/>
    <p:sldId id="266" r:id="rId17"/>
    <p:sldId id="279" r:id="rId18"/>
    <p:sldId id="280" r:id="rId19"/>
    <p:sldId id="281" r:id="rId20"/>
    <p:sldId id="275" r:id="rId21"/>
    <p:sldId id="276" r:id="rId22"/>
    <p:sldId id="277" r:id="rId23"/>
    <p:sldId id="278" r:id="rId24"/>
    <p:sldId id="268" r:id="rId25"/>
    <p:sldId id="282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C31361B-719B-4DC7-AE3B-FF43348A2DB9}" type="datetimeFigureOut">
              <a:rPr lang="en-US" smtClean="0"/>
              <a:t>5/24/11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43E711D-602C-4072-9E2F-47A6E2D0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CAF401-4EDF-4AED-B93E-F87CA3FAF55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BD2E0-0B45-4A12-AE82-CF3873B60E6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BD2E0-0B45-4A12-AE82-CF3873B60E6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BD2E0-0B45-4A12-AE82-CF3873B60E6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BD2E0-0B45-4A12-AE82-CF3873B60E6C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6EF89-8C17-4027-8DAD-F95401BD08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6EF89-8C17-4027-8DAD-F95401BD08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F1A146-E9D5-4477-8A1D-566A5F534F3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99F730-1E7F-4613-8E9A-88B311BC909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B9DCA7-A82C-4426-9EF7-47CD8E11050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252F120-94D7-4ABD-A4EB-02F3FACC5E5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3F435E-9C42-4E47-BBA8-4285FC2F806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3F435E-9C42-4E47-BBA8-4285FC2F806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BE9B7A-4ADC-4A89-9272-AB8F0171792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8F7A03-9297-40B1-BD43-1D77EF27A0C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518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976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434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891" indent="-23122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A4CDD3-BC71-4688-ABD5-5D669EF9D6A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Your Members </a:t>
            </a:r>
            <a:r>
              <a:rPr lang="en-US" dirty="0" smtClean="0"/>
              <a:t>Want to Know About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4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Reading/Reporting Process</a:t>
            </a:r>
            <a:endParaRPr lang="en-US" dirty="0"/>
          </a:p>
        </p:txBody>
      </p:sp>
      <p:pic>
        <p:nvPicPr>
          <p:cNvPr id="3075" name="Picture 3" descr="Z:\images\Acl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46230"/>
            <a:ext cx="1841199" cy="4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images\Electric 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3399990"/>
            <a:ext cx="844550" cy="8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images\blink-eye-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99" y="532241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images\Daffron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57" y="4706914"/>
            <a:ext cx="169886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200" y="1524000"/>
            <a:ext cx="4230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12:01 – Meter reads start</a:t>
            </a:r>
          </a:p>
          <a:p>
            <a:r>
              <a:rPr lang="en-US" dirty="0" smtClean="0"/>
              <a:t>6:30 – Automated Retry Batch</a:t>
            </a:r>
          </a:p>
          <a:p>
            <a:r>
              <a:rPr lang="en-US" dirty="0" smtClean="0"/>
              <a:t>7:00 – Automated Retry Batch</a:t>
            </a:r>
          </a:p>
          <a:p>
            <a:r>
              <a:rPr lang="en-US" dirty="0" smtClean="0"/>
              <a:t>8:00 – Pings/reads/investigations (Manual)</a:t>
            </a:r>
          </a:p>
          <a:p>
            <a:r>
              <a:rPr lang="en-US" dirty="0" smtClean="0"/>
              <a:t>12:00 – Meter Read jobs stop</a:t>
            </a:r>
          </a:p>
          <a:p>
            <a:r>
              <a:rPr lang="en-US" dirty="0" smtClean="0"/>
              <a:t>12:10 - Files </a:t>
            </a:r>
            <a:r>
              <a:rPr lang="en-US" dirty="0" err="1" smtClean="0"/>
              <a:t>FTP’d</a:t>
            </a:r>
            <a:r>
              <a:rPr lang="en-US" dirty="0" smtClean="0"/>
              <a:t> to CIS</a:t>
            </a:r>
          </a:p>
          <a:p>
            <a:r>
              <a:rPr lang="en-US" dirty="0" smtClean="0"/>
              <a:t>12:15 – CIS Import  Job starts</a:t>
            </a:r>
          </a:p>
          <a:p>
            <a:r>
              <a:rPr lang="en-US" dirty="0" smtClean="0"/>
              <a:t>12:30 - Audit Reports </a:t>
            </a:r>
          </a:p>
          <a:p>
            <a:r>
              <a:rPr lang="en-US" dirty="0"/>
              <a:t>	</a:t>
            </a:r>
            <a:r>
              <a:rPr lang="en-US" dirty="0" smtClean="0"/>
              <a:t>Inactive Locations with Usage</a:t>
            </a:r>
          </a:p>
          <a:p>
            <a:r>
              <a:rPr lang="en-US" dirty="0"/>
              <a:t>	</a:t>
            </a:r>
            <a:r>
              <a:rPr lang="en-US" dirty="0" smtClean="0"/>
              <a:t>Blink Report</a:t>
            </a:r>
          </a:p>
          <a:p>
            <a:r>
              <a:rPr lang="en-US" dirty="0"/>
              <a:t>	</a:t>
            </a:r>
            <a:r>
              <a:rPr lang="en-US" dirty="0" smtClean="0"/>
              <a:t>Abnormal Usage Report </a:t>
            </a:r>
          </a:p>
          <a:p>
            <a:r>
              <a:rPr lang="en-US" dirty="0" smtClean="0"/>
              <a:t>1:00 – Daily Usage Report</a:t>
            </a:r>
          </a:p>
          <a:p>
            <a:r>
              <a:rPr lang="en-US" dirty="0" smtClean="0"/>
              <a:t>1:45 – High Usage </a:t>
            </a:r>
            <a:r>
              <a:rPr lang="en-US" dirty="0"/>
              <a:t>A</a:t>
            </a:r>
            <a:r>
              <a:rPr lang="en-US" dirty="0" smtClean="0"/>
              <a:t>lert</a:t>
            </a:r>
          </a:p>
          <a:p>
            <a:r>
              <a:rPr lang="en-US" dirty="0" smtClean="0"/>
              <a:t>2:00 - Weekly Report (Fridays)</a:t>
            </a:r>
          </a:p>
          <a:p>
            <a:r>
              <a:rPr lang="en-US" dirty="0" smtClean="0"/>
              <a:t>2:30 – Hourly Usage Report</a:t>
            </a:r>
          </a:p>
          <a:p>
            <a:endParaRPr lang="en-US" dirty="0" smtClean="0"/>
          </a:p>
        </p:txBody>
      </p:sp>
      <p:pic>
        <p:nvPicPr>
          <p:cNvPr id="3080" name="Picture 8" descr="Z:\images\book-red-clos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868146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Z:\images\book-yello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62277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:\images\book-green-op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4" y="2943225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Z:\images\blink-eye-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0" y="1811509"/>
            <a:ext cx="327819" cy="3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Z:\images\bulb-large-gree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943225"/>
            <a:ext cx="221226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Z:\images\bulb-large-re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5809457"/>
            <a:ext cx="333375" cy="5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2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3429000" cy="27432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1" hangingPunct="1">
              <a:defRPr/>
            </a:pPr>
            <a:r>
              <a:rPr lang="en-US" sz="2200" dirty="0" err="1" smtClean="0"/>
              <a:t>eMailed</a:t>
            </a:r>
            <a:r>
              <a:rPr lang="en-US" sz="2200" dirty="0" smtClean="0"/>
              <a:t> Daily to IT</a:t>
            </a:r>
          </a:p>
          <a:p>
            <a:pPr marL="342900" indent="-342900" algn="l" eaLnBrk="1" hangingPunct="1">
              <a:defRPr/>
            </a:pPr>
            <a:r>
              <a:rPr lang="en-US" sz="2200" dirty="0" smtClean="0"/>
              <a:t>Normally 20-25 Accounts</a:t>
            </a:r>
          </a:p>
          <a:p>
            <a:pPr marL="342900" indent="-342900" algn="l" eaLnBrk="1" hangingPunct="1">
              <a:defRPr/>
            </a:pPr>
            <a:r>
              <a:rPr lang="en-US" sz="2200" dirty="0" smtClean="0"/>
              <a:t>Helps find erroneous reads</a:t>
            </a:r>
          </a:p>
          <a:p>
            <a:pPr marL="342900" indent="-342900" algn="l" eaLnBrk="1" hangingPunct="1">
              <a:defRPr/>
            </a:pPr>
            <a:endParaRPr lang="en-US" sz="2000" i="1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Obtain Accurate Readings</a:t>
            </a:r>
            <a:endParaRPr lang="en-US" sz="2000" dirty="0" smtClean="0"/>
          </a:p>
        </p:txBody>
      </p:sp>
      <p:pic>
        <p:nvPicPr>
          <p:cNvPr id="4098" name="Picture 2" descr="C:\Users\mhyde\Desktop\abnorm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5184057" cy="19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hyde\Desktop\abnorm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533099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838200" y="1371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300" dirty="0" smtClean="0"/>
              <a:t>Abnormal Usage Report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(Less 0, &gt; 500)</a:t>
            </a:r>
          </a:p>
        </p:txBody>
      </p:sp>
    </p:spTree>
    <p:extLst>
      <p:ext uri="{BB962C8B-B14F-4D97-AF65-F5344CB8AC3E}">
        <p14:creationId xmlns:p14="http://schemas.microsoft.com/office/powerpoint/2010/main" val="3871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55837"/>
            <a:ext cx="3505200" cy="27432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eaLnBrk="1" hangingPunct="1">
              <a:defRPr/>
            </a:pPr>
            <a:r>
              <a:rPr lang="en-US" sz="2200" u="sng" dirty="0" smtClean="0"/>
              <a:t>August 2007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Very Basic information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Provided reading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Calculated usage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Sent to:</a:t>
            </a:r>
          </a:p>
          <a:p>
            <a:pPr lvl="1" eaLnBrk="1" hangingPunct="1">
              <a:buFont typeface="Times" pitchFamily="18" charset="0"/>
              <a:buNone/>
              <a:defRPr/>
            </a:pPr>
            <a:r>
              <a:rPr lang="en-US" sz="2600" dirty="0" smtClean="0"/>
              <a:t>  </a:t>
            </a:r>
            <a:r>
              <a:rPr lang="en-US" sz="2000" i="1" dirty="0" smtClean="0"/>
              <a:t>Employees</a:t>
            </a:r>
          </a:p>
          <a:p>
            <a:pPr lvl="1" eaLnBrk="1" hangingPunct="1">
              <a:buFont typeface="Times" pitchFamily="18" charset="0"/>
              <a:buNone/>
              <a:defRPr/>
            </a:pPr>
            <a:r>
              <a:rPr lang="en-US" sz="2000" i="1" dirty="0" smtClean="0"/>
              <a:t>  Board Members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6966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Daily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  <a:br>
              <a:rPr lang="en-US" dirty="0" smtClean="0"/>
            </a:br>
            <a:r>
              <a:rPr lang="en-US" sz="3200" dirty="0" smtClean="0"/>
              <a:t>Pilot</a:t>
            </a:r>
          </a:p>
        </p:txBody>
      </p:sp>
      <p:pic>
        <p:nvPicPr>
          <p:cNvPr id="11269" name="Picture 5" descr="Daily Usage Email 8_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6767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9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90800"/>
            <a:ext cx="3733800" cy="27432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en-US" sz="2200" u="sng" dirty="0" smtClean="0"/>
              <a:t>March 2009</a:t>
            </a:r>
          </a:p>
          <a:p>
            <a:pPr marL="342900" indent="-342900" eaLnBrk="1" hangingPunct="1">
              <a:lnSpc>
                <a:spcPct val="75000"/>
              </a:lnSpc>
              <a:buFont typeface="Wingdings" pitchFamily="2" charset="2"/>
              <a:buChar char="v"/>
              <a:defRPr/>
            </a:pPr>
            <a:r>
              <a:rPr lang="en-US" sz="2200" dirty="0" smtClean="0"/>
              <a:t>Added information</a:t>
            </a:r>
          </a:p>
          <a:p>
            <a:pPr marL="685800" lvl="1" indent="-1714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/>
              <a:t>Provided reading</a:t>
            </a:r>
          </a:p>
          <a:p>
            <a:pPr marL="685800" lvl="1" indent="-1714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/>
              <a:t>Calculated usage</a:t>
            </a:r>
          </a:p>
          <a:p>
            <a:pPr marL="685800" lvl="1" indent="-1714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/>
              <a:t>Dollar value</a:t>
            </a:r>
          </a:p>
          <a:p>
            <a:pPr marL="685800" lvl="1" indent="-1714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/>
              <a:t>Hi/low temp</a:t>
            </a:r>
          </a:p>
          <a:p>
            <a:pPr marL="685800" lvl="1" indent="-1714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/>
              <a:t>Energy Tip</a:t>
            </a:r>
          </a:p>
          <a:p>
            <a:pPr marL="342900" indent="-342900" eaLnBrk="1" hangingPunct="1">
              <a:lnSpc>
                <a:spcPct val="75000"/>
              </a:lnSpc>
              <a:buFont typeface="Wingdings" pitchFamily="2" charset="2"/>
              <a:buChar char="v"/>
              <a:defRPr/>
            </a:pPr>
            <a:r>
              <a:rPr lang="en-US" sz="2200" dirty="0" smtClean="0"/>
              <a:t>Data pulled from CIS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Daily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  <a:br>
              <a:rPr lang="en-US" dirty="0" smtClean="0"/>
            </a:br>
            <a:r>
              <a:rPr lang="en-US" sz="3200" dirty="0" smtClean="0"/>
              <a:t>Modifications</a:t>
            </a:r>
          </a:p>
        </p:txBody>
      </p:sp>
      <p:pic>
        <p:nvPicPr>
          <p:cNvPr id="12293" name="Picture 6" descr="Daily Usage Email 3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4196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3505200" cy="18288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30 days prior usage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Hi/Low temp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Data pulled from CIS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Energy Tip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2008</a:t>
            </a:r>
          </a:p>
          <a:p>
            <a:pPr marL="342900" indent="-342900" eaLnBrk="1" hangingPunct="1">
              <a:defRPr/>
            </a:pPr>
            <a:endParaRPr lang="en-US" sz="2200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077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Weekly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</a:p>
        </p:txBody>
      </p:sp>
      <p:pic>
        <p:nvPicPr>
          <p:cNvPr id="13317" name="Picture 6" descr="Monthly Usage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433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Monthly Us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3375"/>
            <a:ext cx="4362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65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3200400" cy="12954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Hour-by-hour usage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Pulled from TWACS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Energy Tip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200" dirty="0" smtClean="0"/>
              <a:t>2008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6275" y="381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Hourly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</a:p>
        </p:txBody>
      </p:sp>
      <p:pic>
        <p:nvPicPr>
          <p:cNvPr id="14341" name="Picture 7" descr="Hourly Usage Email Me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9" y="1512887"/>
            <a:ext cx="40386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ourly Usage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1" y="3810000"/>
            <a:ext cx="4453258" cy="25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8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05000"/>
            <a:ext cx="2514600" cy="41910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en-US" sz="2400" dirty="0" err="1" smtClean="0"/>
              <a:t>eMail</a:t>
            </a:r>
            <a:r>
              <a:rPr lang="en-US" sz="2400" dirty="0" smtClean="0"/>
              <a:t> sent to member if their daily usage exceeds their set threshold.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Future plans may add text or phone alerts. 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177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</a:p>
        </p:txBody>
      </p:sp>
      <p:pic>
        <p:nvPicPr>
          <p:cNvPr id="5122" name="Picture 2" descr="C:\Users\mhyde\Desktop\High Us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600200"/>
            <a:ext cx="54185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4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177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  <a:br>
              <a:rPr lang="en-US" dirty="0" smtClean="0"/>
            </a:br>
            <a:r>
              <a:rPr lang="en-US" sz="2000" dirty="0" smtClean="0"/>
              <a:t>Case Study Example</a:t>
            </a:r>
          </a:p>
        </p:txBody>
      </p:sp>
      <p:pic>
        <p:nvPicPr>
          <p:cNvPr id="1026" name="Picture 2" descr="C:\Users\mhyde\Desktop\Brenda C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5" y="1295400"/>
            <a:ext cx="4953000" cy="31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hyde\Desktop\Brenda e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781425"/>
            <a:ext cx="61722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177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  <a:br>
              <a:rPr lang="en-US" dirty="0" smtClean="0"/>
            </a:br>
            <a:r>
              <a:rPr lang="en-US" sz="2000" dirty="0" smtClean="0"/>
              <a:t>Example</a:t>
            </a:r>
          </a:p>
        </p:txBody>
      </p:sp>
      <p:pic>
        <p:nvPicPr>
          <p:cNvPr id="2" name="Picture 2" descr="C:\Users\mhyde\Desktop\Kram 4_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438400" cy="16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hyde\Desktop\Kram 4_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7115"/>
            <a:ext cx="2362199" cy="15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hyde\Desktop\Kram 4_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297115"/>
            <a:ext cx="2362199" cy="15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hyde\Desktop\Kram 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43179"/>
            <a:ext cx="2438400" cy="16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hyde\Desktop\Kram 4_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74988"/>
            <a:ext cx="2438400" cy="164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hyde\Desktop\Kram 4_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030834"/>
            <a:ext cx="2362199" cy="16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hyde\Desktop\Kram 4_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5041501"/>
            <a:ext cx="2419349" cy="16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hyde\Desktop\Kram 5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010568"/>
            <a:ext cx="2402003" cy="16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3225" y="3206501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4/28 – Noticed slight rise in usage via email (15 &gt;26)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4/29 – Large usage (71)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Raised thermostat to 80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Left for weekend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5/1 – Returned home, Turned breaker 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Bad contacts on AC Compressor</a:t>
            </a:r>
          </a:p>
        </p:txBody>
      </p:sp>
    </p:spTree>
    <p:extLst>
      <p:ext uri="{BB962C8B-B14F-4D97-AF65-F5344CB8AC3E}">
        <p14:creationId xmlns:p14="http://schemas.microsoft.com/office/powerpoint/2010/main" val="301950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177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 Usage </a:t>
            </a: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  <a:br>
              <a:rPr lang="en-US" dirty="0" smtClean="0"/>
            </a:br>
            <a:r>
              <a:rPr lang="en-US" sz="2000" dirty="0" smtClean="0"/>
              <a:t>Case Study Example</a:t>
            </a:r>
          </a:p>
        </p:txBody>
      </p:sp>
      <p:pic>
        <p:nvPicPr>
          <p:cNvPr id="2" name="Picture 2" descr="C:\Users\mhyde\Desktop\Kram Monthly 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43024"/>
            <a:ext cx="4787993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hyde\Desktop\Kram Monthly Grao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5595937" cy="32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666188"/>
            <a:ext cx="338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Weekly email, showing previous 30 days usage.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7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438399"/>
          </a:xfrm>
        </p:spPr>
        <p:txBody>
          <a:bodyPr/>
          <a:lstStyle/>
          <a:p>
            <a:r>
              <a:rPr lang="en-US" dirty="0" smtClean="0"/>
              <a:t>Member Alert and Notification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267200"/>
            <a:ext cx="57150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Michael Hyde</a:t>
            </a:r>
          </a:p>
          <a:p>
            <a:r>
              <a:rPr lang="en-US" dirty="0" smtClean="0"/>
              <a:t>Northern Neck Electric Cooperative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8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 Outage Notification </a:t>
            </a:r>
            <a:br>
              <a:rPr lang="en-US" dirty="0" smtClean="0"/>
            </a:br>
            <a:r>
              <a:rPr lang="en-US" sz="3600" dirty="0" smtClean="0"/>
              <a:t>Phase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686800" cy="1600200"/>
          </a:xfrm>
        </p:spPr>
        <p:txBody>
          <a:bodyPr/>
          <a:lstStyle/>
          <a:p>
            <a:pPr marL="57150" indent="0">
              <a:buNone/>
            </a:pPr>
            <a:r>
              <a:rPr lang="en-US" sz="2000" dirty="0" smtClean="0"/>
              <a:t>Currently notifying member of outages/restorations based on outage data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Users\mhyde\Desktop\Power 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67200" cy="37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hyde\Desktop\POwer 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67200" cy="35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 Outage Notification </a:t>
            </a:r>
            <a:br>
              <a:rPr lang="en-US" dirty="0" smtClean="0"/>
            </a:br>
            <a:r>
              <a:rPr lang="en-US" sz="3600" dirty="0" smtClean="0"/>
              <a:t>Phase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Create scheduled job to ping subscribed members</a:t>
            </a:r>
          </a:p>
          <a:p>
            <a:pPr lvl="2"/>
            <a:r>
              <a:rPr lang="en-US" dirty="0" smtClean="0"/>
              <a:t>How often?</a:t>
            </a:r>
          </a:p>
          <a:p>
            <a:pPr lvl="2"/>
            <a:r>
              <a:rPr lang="en-US" dirty="0" smtClean="0"/>
              <a:t>Where to store the results?</a:t>
            </a:r>
          </a:p>
          <a:p>
            <a:pPr lvl="2"/>
            <a:r>
              <a:rPr lang="en-US" dirty="0" smtClean="0"/>
              <a:t>Scheduled job or Run-as-service?</a:t>
            </a:r>
          </a:p>
          <a:p>
            <a:pPr lvl="2"/>
            <a:r>
              <a:rPr lang="en-US" dirty="0" smtClean="0"/>
              <a:t>Have to check sub-status</a:t>
            </a:r>
          </a:p>
          <a:p>
            <a:pPr lvl="2"/>
            <a:r>
              <a:rPr lang="en-US" dirty="0" smtClean="0"/>
              <a:t>Suspend during “Major Storm?”</a:t>
            </a:r>
          </a:p>
          <a:p>
            <a:pPr lvl="1"/>
            <a:r>
              <a:rPr lang="en-US" dirty="0" smtClean="0"/>
              <a:t>Parameters to create an outage ticket?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Portals &amp;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 – The energy Detective</a:t>
            </a:r>
          </a:p>
          <a:p>
            <a:r>
              <a:rPr lang="en-US" dirty="0" smtClean="0"/>
              <a:t>Google </a:t>
            </a:r>
            <a:r>
              <a:rPr lang="en-US" dirty="0" err="1" smtClean="0"/>
              <a:t>Powermeter</a:t>
            </a:r>
            <a:endParaRPr lang="en-US" dirty="0" smtClean="0"/>
          </a:p>
          <a:p>
            <a:r>
              <a:rPr lang="en-US" dirty="0" smtClean="0"/>
              <a:t>Microsoft </a:t>
            </a:r>
            <a:r>
              <a:rPr lang="en-US" dirty="0" err="1" smtClean="0"/>
              <a:t>Hohm</a:t>
            </a:r>
            <a:endParaRPr lang="en-US" dirty="0" smtClean="0"/>
          </a:p>
          <a:p>
            <a:r>
              <a:rPr lang="en-US" dirty="0" err="1" smtClean="0"/>
              <a:t>MyMeter</a:t>
            </a:r>
            <a:endParaRPr lang="en-US" dirty="0" smtClean="0"/>
          </a:p>
          <a:p>
            <a:r>
              <a:rPr lang="en-US" dirty="0" err="1" smtClean="0"/>
              <a:t>O</a:t>
            </a:r>
            <a:r>
              <a:rPr lang="en-US" dirty="0" err="1"/>
              <a:t>P</a:t>
            </a:r>
            <a:r>
              <a:rPr lang="en-US" dirty="0" err="1" smtClean="0"/>
              <a:t>ower</a:t>
            </a:r>
            <a:endParaRPr lang="en-US" dirty="0" smtClean="0"/>
          </a:p>
          <a:p>
            <a:r>
              <a:rPr lang="en-US" smtClean="0"/>
              <a:t>Apogee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3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 Participation</a:t>
            </a:r>
            <a:endParaRPr lang="en-US" dirty="0"/>
          </a:p>
        </p:txBody>
      </p:sp>
      <p:pic>
        <p:nvPicPr>
          <p:cNvPr id="1026" name="Picture 2" descr="C:\Users\mhyde\Desktop\M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2386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6764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5000"/>
              </a:lnSpc>
              <a:buNone/>
              <a:defRPr/>
            </a:pPr>
            <a:r>
              <a:rPr lang="en-US" sz="3600" i="1" dirty="0" smtClean="0"/>
              <a:t>“If you cannot measure it, </a:t>
            </a:r>
          </a:p>
          <a:p>
            <a:pPr marL="0" indent="0" algn="ctr">
              <a:lnSpc>
                <a:spcPct val="75000"/>
              </a:lnSpc>
              <a:buNone/>
              <a:defRPr/>
            </a:pPr>
            <a:r>
              <a:rPr lang="en-US" sz="3600" i="1" dirty="0" smtClean="0"/>
              <a:t>you cannot improve it.”</a:t>
            </a:r>
          </a:p>
          <a:p>
            <a:pPr marL="0" indent="0" algn="ctr">
              <a:lnSpc>
                <a:spcPct val="75000"/>
              </a:lnSpc>
              <a:buNone/>
              <a:defRPr/>
            </a:pPr>
            <a:r>
              <a:rPr lang="en-US" sz="2400" i="1" dirty="0" smtClean="0"/>
              <a:t>-- Lord Kelvin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0135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4953000" cy="27432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2400" dirty="0" smtClean="0"/>
              <a:t>Zero usage notification</a:t>
            </a:r>
          </a:p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2400" dirty="0" smtClean="0"/>
              <a:t>Add Text Capability</a:t>
            </a:r>
          </a:p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2400" dirty="0" smtClean="0"/>
              <a:t>App (iPhone, </a:t>
            </a:r>
            <a:r>
              <a:rPr lang="en-US" sz="2400" dirty="0" err="1" smtClean="0"/>
              <a:t>iPad</a:t>
            </a:r>
            <a:r>
              <a:rPr lang="en-US" sz="2400" dirty="0" smtClean="0"/>
              <a:t>, Droid)</a:t>
            </a:r>
          </a:p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2400" dirty="0" smtClean="0"/>
              <a:t>Comparative </a:t>
            </a:r>
            <a:r>
              <a:rPr lang="en-US" sz="2400" dirty="0"/>
              <a:t>Usage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Demand Response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Beat-the-Peak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Smart Home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Trend Analysis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err="1" smtClean="0"/>
              <a:t>MultiSpeak</a:t>
            </a:r>
            <a:endParaRPr lang="en-US" sz="2400" dirty="0" smtClean="0"/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Ability to set markers Usage comments by members)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Expand Comparison (2 years)</a:t>
            </a:r>
          </a:p>
          <a:p>
            <a:pPr marL="400050" indent="-400050" algn="l" eaLnBrk="1" hangingPunct="1">
              <a:buFont typeface="Wingdings" pitchFamily="2" charset="2"/>
              <a:buChar char="v"/>
              <a:defRPr/>
            </a:pPr>
            <a:endParaRPr lang="en-US" sz="2400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4589" y="228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What's in the Future?</a:t>
            </a:r>
          </a:p>
        </p:txBody>
      </p:sp>
      <p:pic>
        <p:nvPicPr>
          <p:cNvPr id="21509" name="Picture 8" descr="MMj0356778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7590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0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486400" cy="2362200"/>
          </a:xfrm>
        </p:spPr>
        <p:txBody>
          <a:bodyPr/>
          <a:lstStyle/>
          <a:p>
            <a:r>
              <a:rPr lang="en-US" dirty="0" smtClean="0"/>
              <a:t>Michael Hyde</a:t>
            </a:r>
          </a:p>
          <a:p>
            <a:r>
              <a:rPr lang="en-US" dirty="0" err="1" smtClean="0"/>
              <a:t>mhyde@nnec.coop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8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79248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Northern Neck Electric Cooperative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05000"/>
            <a:ext cx="3048000" cy="26670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defRPr/>
            </a:pPr>
            <a:r>
              <a:rPr lang="en-US" sz="2400" dirty="0" smtClean="0"/>
              <a:t>Warsaw, VA</a:t>
            </a:r>
          </a:p>
          <a:p>
            <a:pPr marL="342900" indent="-342900" eaLnBrk="1" hangingPunct="1">
              <a:defRPr/>
            </a:pPr>
            <a:endParaRPr lang="en-US" sz="2400" dirty="0" smtClean="0"/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18,500 meters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6 Counties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1,900 miles of line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20 Substations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30% Seasonal</a:t>
            </a:r>
          </a:p>
        </p:txBody>
      </p:sp>
      <p:pic>
        <p:nvPicPr>
          <p:cNvPr id="5125" name="Picture 6" descr="NNEC Terri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284538"/>
            <a:ext cx="29003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llig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04799"/>
            <a:ext cx="7357532" cy="55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57200" y="1905000"/>
            <a:ext cx="792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85000"/>
              </a:lnSpc>
            </a:pPr>
            <a:r>
              <a:rPr lang="en-US" sz="2000" b="1" dirty="0">
                <a:solidFill>
                  <a:srgbClr val="4D5761"/>
                </a:solidFill>
              </a:rPr>
              <a:t>To the Coop -</a:t>
            </a:r>
            <a:r>
              <a:rPr lang="en-US" sz="2000" dirty="0">
                <a:solidFill>
                  <a:srgbClr val="4D5761"/>
                </a:solidFill>
              </a:rPr>
              <a:t> </a:t>
            </a:r>
            <a:br>
              <a:rPr lang="en-US" sz="2000" dirty="0">
                <a:solidFill>
                  <a:srgbClr val="4D5761"/>
                </a:solidFill>
              </a:rPr>
            </a:br>
            <a:r>
              <a:rPr lang="en-US" sz="2000" dirty="0">
                <a:solidFill>
                  <a:srgbClr val="4D5761"/>
                </a:solidFill>
              </a:rPr>
              <a:t/>
            </a:r>
            <a:br>
              <a:rPr lang="en-US" sz="2000" dirty="0">
                <a:solidFill>
                  <a:srgbClr val="4D5761"/>
                </a:solidFill>
              </a:rPr>
            </a:br>
            <a:r>
              <a:rPr lang="en-US" sz="2000" dirty="0">
                <a:solidFill>
                  <a:srgbClr val="4D5761"/>
                </a:solidFill>
              </a:rPr>
              <a:t>Provide Cooperative employees the tools and technology to help them perform their job more efficiently and safely</a:t>
            </a:r>
            <a:br>
              <a:rPr lang="en-US" sz="2000" dirty="0">
                <a:solidFill>
                  <a:srgbClr val="4D5761"/>
                </a:solidFill>
              </a:rPr>
            </a:br>
            <a:r>
              <a:rPr lang="en-US" sz="2000" dirty="0">
                <a:solidFill>
                  <a:srgbClr val="4D5761"/>
                </a:solidFill>
              </a:rPr>
              <a:t/>
            </a:r>
            <a:br>
              <a:rPr lang="en-US" sz="2000" dirty="0">
                <a:solidFill>
                  <a:srgbClr val="4D5761"/>
                </a:solidFill>
              </a:rPr>
            </a:br>
            <a:r>
              <a:rPr lang="en-US" sz="2000" b="1" dirty="0">
                <a:solidFill>
                  <a:srgbClr val="4D5761"/>
                </a:solidFill>
              </a:rPr>
              <a:t>To the Members</a:t>
            </a:r>
            <a:r>
              <a:rPr lang="en-US" sz="2000" dirty="0">
                <a:solidFill>
                  <a:srgbClr val="4D5761"/>
                </a:solidFill>
              </a:rPr>
              <a:t> - </a:t>
            </a:r>
            <a:br>
              <a:rPr lang="en-US" sz="2000" dirty="0">
                <a:solidFill>
                  <a:srgbClr val="4D5761"/>
                </a:solidFill>
              </a:rPr>
            </a:br>
            <a:r>
              <a:rPr lang="en-US" sz="2000" dirty="0">
                <a:solidFill>
                  <a:srgbClr val="4D5761"/>
                </a:solidFill>
              </a:rPr>
              <a:t/>
            </a:r>
            <a:br>
              <a:rPr lang="en-US" sz="2000" dirty="0">
                <a:solidFill>
                  <a:srgbClr val="4D5761"/>
                </a:solidFill>
              </a:rPr>
            </a:br>
            <a:r>
              <a:rPr lang="en-US" sz="2000" dirty="0">
                <a:solidFill>
                  <a:srgbClr val="4D5761"/>
                </a:solidFill>
              </a:rPr>
              <a:t>Provide members with tools to help them reduce energy consumption, save money and preserve the environment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82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smtClean="0"/>
              <a:t>NNEC IT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23125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590800"/>
            <a:ext cx="4953000" cy="19812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err="1" smtClean="0"/>
              <a:t>eMail</a:t>
            </a:r>
            <a:endParaRPr lang="en-US" sz="2000" dirty="0" smtClean="0"/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Web site – </a:t>
            </a:r>
            <a:r>
              <a:rPr lang="en-US" sz="2000" dirty="0" err="1" smtClean="0"/>
              <a:t>eBusiness</a:t>
            </a:r>
            <a:r>
              <a:rPr lang="en-US" sz="2000" dirty="0" smtClean="0"/>
              <a:t> Portal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IHD (In-Home-Displays)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Text Messaging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Phone call (IVR)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Social Media (Twitter, Facebook…)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Mobile Devices (Smartphones)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000" dirty="0" smtClean="0"/>
              <a:t>Apps (iPhone, </a:t>
            </a:r>
            <a:r>
              <a:rPr lang="en-US" sz="2000" dirty="0" err="1" smtClean="0"/>
              <a:t>iPad</a:t>
            </a:r>
            <a:r>
              <a:rPr lang="en-US" sz="2000" dirty="0" smtClean="0"/>
              <a:t>, Droid)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820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Member Notification Options</a:t>
            </a:r>
          </a:p>
        </p:txBody>
      </p:sp>
    </p:spTree>
    <p:extLst>
      <p:ext uri="{BB962C8B-B14F-4D97-AF65-F5344CB8AC3E}">
        <p14:creationId xmlns:p14="http://schemas.microsoft.com/office/powerpoint/2010/main" val="79607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5410200" cy="2667000"/>
          </a:xfrm>
          <a:ln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Daily Usage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Monthly Usage </a:t>
            </a:r>
            <a:r>
              <a:rPr lang="en-US" sz="2400" i="1" dirty="0" smtClean="0"/>
              <a:t>(Sent out weekly)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Hourly Usage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High Usage (Alert)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Outage Alert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44888" y="6419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eMail</a:t>
            </a:r>
            <a:r>
              <a:rPr lang="en-US" dirty="0" smtClean="0"/>
              <a:t> Notifications</a:t>
            </a:r>
          </a:p>
        </p:txBody>
      </p:sp>
    </p:spTree>
    <p:extLst>
      <p:ext uri="{BB962C8B-B14F-4D97-AF65-F5344CB8AC3E}">
        <p14:creationId xmlns:p14="http://schemas.microsoft.com/office/powerpoint/2010/main" val="95002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Member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Maintained thru </a:t>
            </a:r>
            <a:r>
              <a:rPr lang="en-US" dirty="0" err="1" smtClean="0"/>
              <a:t>ebusiness</a:t>
            </a:r>
            <a:r>
              <a:rPr lang="en-US" dirty="0" smtClean="0"/>
              <a:t> portal</a:t>
            </a:r>
          </a:p>
          <a:p>
            <a:r>
              <a:rPr lang="en-US" dirty="0" smtClean="0"/>
              <a:t>Username and Password protected</a:t>
            </a:r>
          </a:p>
          <a:p>
            <a:r>
              <a:rPr lang="en-US" dirty="0" smtClean="0"/>
              <a:t>Updates the CIS files</a:t>
            </a:r>
          </a:p>
          <a:p>
            <a:r>
              <a:rPr lang="en-US" dirty="0" smtClean="0"/>
              <a:t>Currently using BLPNAMST.NALANG</a:t>
            </a:r>
            <a:endParaRPr lang="en-US" dirty="0"/>
          </a:p>
        </p:txBody>
      </p:sp>
      <p:pic>
        <p:nvPicPr>
          <p:cNvPr id="1026" name="Picture 2" descr="C:\Users\mhyde\Desktop\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38792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1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Process</a:t>
            </a:r>
            <a:endParaRPr lang="en-US" dirty="0"/>
          </a:p>
        </p:txBody>
      </p:sp>
      <p:pic>
        <p:nvPicPr>
          <p:cNvPr id="2050" name="Picture 2" descr="Z:\images\ReadingMeters-ol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314951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1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561</Words>
  <Application>Microsoft Macintosh PowerPoint</Application>
  <PresentationFormat>On-screen Show (4:3)</PresentationFormat>
  <Paragraphs>150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What Your Members Want to Know About Consumption</vt:lpstr>
      <vt:lpstr>Member Alert and Notification System</vt:lpstr>
      <vt:lpstr>Northern Neck Electric Cooperative</vt:lpstr>
      <vt:lpstr>PowerPoint Presentation</vt:lpstr>
      <vt:lpstr>NNEC IT Mission Statement</vt:lpstr>
      <vt:lpstr>Member Notification Options</vt:lpstr>
      <vt:lpstr>eMail Notifications</vt:lpstr>
      <vt:lpstr>Online Member Profile</vt:lpstr>
      <vt:lpstr>Reading Process</vt:lpstr>
      <vt:lpstr>Reading/Reporting Process</vt:lpstr>
      <vt:lpstr>Obtain Accurate Readings</vt:lpstr>
      <vt:lpstr>Daily Usage eMail Notifications Pilot</vt:lpstr>
      <vt:lpstr>Daily Usage eMail Notifications Modifications</vt:lpstr>
      <vt:lpstr>Weekly Usage eMail Notifications</vt:lpstr>
      <vt:lpstr>Hourly Usage eMail Notifications</vt:lpstr>
      <vt:lpstr>High Usage eMail Notifications</vt:lpstr>
      <vt:lpstr>High Usage eMail Notifications Case Study Example</vt:lpstr>
      <vt:lpstr>High Usage eMail Notifications Example</vt:lpstr>
      <vt:lpstr>High Usage eMail Notifications Case Study Example</vt:lpstr>
      <vt:lpstr>Member Outage Notification  Phase 1</vt:lpstr>
      <vt:lpstr>Member Outage Notification  Phase 2</vt:lpstr>
      <vt:lpstr>Energy Portals &amp; Tools</vt:lpstr>
      <vt:lpstr>MANS Participation</vt:lpstr>
      <vt:lpstr>What's in the Future?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Hyde</dc:creator>
  <cp:lastModifiedBy>Michael Hyde</cp:lastModifiedBy>
  <cp:revision>34</cp:revision>
  <cp:lastPrinted>2011-05-20T14:30:43Z</cp:lastPrinted>
  <dcterms:created xsi:type="dcterms:W3CDTF">2006-08-16T00:00:00Z</dcterms:created>
  <dcterms:modified xsi:type="dcterms:W3CDTF">2011-05-24T14:00:06Z</dcterms:modified>
</cp:coreProperties>
</file>